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383" r:id="rId2"/>
    <p:sldId id="449" r:id="rId3"/>
    <p:sldId id="471" r:id="rId4"/>
    <p:sldId id="478" r:id="rId5"/>
    <p:sldId id="479" r:id="rId6"/>
    <p:sldId id="480" r:id="rId7"/>
    <p:sldId id="469" r:id="rId8"/>
    <p:sldId id="472" r:id="rId9"/>
    <p:sldId id="476" r:id="rId10"/>
    <p:sldId id="477" r:id="rId11"/>
    <p:sldId id="470" r:id="rId12"/>
    <p:sldId id="475" r:id="rId13"/>
  </p:sldIdLst>
  <p:sldSz cx="9144000" cy="6858000" type="screen4x3"/>
  <p:notesSz cx="6858000" cy="9144000"/>
  <p:defaultTextStyle>
    <a:defPPr>
      <a:defRPr lang="zh-CN"/>
    </a:defPPr>
    <a:lvl1pPr marL="0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760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520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281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041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3805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568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7328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4091" algn="l" defTabSz="9135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5176" autoAdjust="0"/>
  </p:normalViewPr>
  <p:slideViewPr>
    <p:cSldViewPr>
      <p:cViewPr>
        <p:scale>
          <a:sx n="106" d="100"/>
          <a:sy n="106" d="100"/>
        </p:scale>
        <p:origin x="-102" y="14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74EC8-B7B4-4102-A0EF-00896D51902F}" type="datetimeFigureOut">
              <a:rPr lang="zh-CN" altLang="en-US" smtClean="0"/>
              <a:pPr/>
              <a:t>2014/5/4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373395-7C75-4280-B027-0FD5A7D396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47167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760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520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281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041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3805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568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328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091" algn="l" defTabSz="91352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65797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45978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45978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4597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dirty="0" smtClean="0"/>
              <a:t>对于</a:t>
            </a:r>
            <a:r>
              <a:rPr lang="zh-CN" altLang="en-US" dirty="0" smtClean="0"/>
              <a:t>设计过程</a:t>
            </a:r>
            <a:r>
              <a:rPr lang="zh-CN" altLang="zh-CN" dirty="0" smtClean="0"/>
              <a:t>主文件，</a:t>
            </a:r>
            <a:r>
              <a:rPr lang="zh-CN" altLang="en-US" dirty="0" smtClean="0"/>
              <a:t>如果</a:t>
            </a:r>
            <a:r>
              <a:rPr lang="zh-CN" altLang="zh-CN" dirty="0" smtClean="0"/>
              <a:t>其大小为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文件实体</a:t>
            </a:r>
            <a:r>
              <a:rPr lang="en-US" altLang="zh-CN" dirty="0" smtClean="0"/>
              <a:t>】=734KB</a:t>
            </a:r>
            <a:r>
              <a:rPr lang="zh-CN" altLang="zh-CN" dirty="0" smtClean="0"/>
              <a:t>，执行时转化为对象保存到服务端，大小约为</a:t>
            </a:r>
            <a:r>
              <a:rPr lang="en-US" altLang="zh-CN" dirty="0" smtClean="0"/>
              <a:t>6.9MB</a:t>
            </a:r>
            <a:r>
              <a:rPr lang="zh-CN" altLang="zh-CN" dirty="0" smtClean="0"/>
              <a:t>。该内存对象仅在模型启动时加载至服务器，模型完成后自动销毁。经过反复测试，大约可以得出以下公式：</a:t>
            </a:r>
          </a:p>
          <a:p>
            <a:r>
              <a:rPr lang="zh-CN" altLang="en-US" b="1" dirty="0" smtClean="0"/>
              <a:t>模型</a:t>
            </a:r>
            <a:r>
              <a:rPr lang="zh-CN" altLang="zh-CN" b="1" dirty="0" smtClean="0"/>
              <a:t>内存对象大小</a:t>
            </a:r>
            <a:r>
              <a:rPr lang="en-US" altLang="zh-CN" b="1" dirty="0" smtClean="0"/>
              <a:t> =</a:t>
            </a:r>
            <a:r>
              <a:rPr lang="en-US" altLang="zh-CN" dirty="0" smtClean="0"/>
              <a:t> 【</a:t>
            </a:r>
            <a:r>
              <a:rPr lang="zh-CN" altLang="en-US" dirty="0" smtClean="0"/>
              <a:t>文件实体大小</a:t>
            </a:r>
            <a:r>
              <a:rPr lang="en-US" altLang="zh-CN" dirty="0" smtClean="0"/>
              <a:t>】</a:t>
            </a:r>
            <a:r>
              <a:rPr lang="en-US" altLang="zh-CN" b="1" dirty="0" smtClean="0"/>
              <a:t> X 10 </a:t>
            </a:r>
            <a:endParaRPr lang="zh-CN" altLang="zh-CN" dirty="0" smtClean="0"/>
          </a:p>
          <a:p>
            <a:r>
              <a:rPr lang="zh-CN" altLang="zh-CN" dirty="0" smtClean="0"/>
              <a:t>理论上</a:t>
            </a:r>
            <a:r>
              <a:rPr lang="zh-CN" altLang="en-US" dirty="0" smtClean="0"/>
              <a:t>如果模型持续加载，并发运行，都处在未完成状态，</a:t>
            </a:r>
            <a:r>
              <a:rPr lang="zh-CN" altLang="zh-CN" dirty="0" smtClean="0"/>
              <a:t>当参数和</a:t>
            </a:r>
            <a:r>
              <a:rPr lang="zh-CN" altLang="en-US" dirty="0" smtClean="0"/>
              <a:t>数</a:t>
            </a:r>
            <a:r>
              <a:rPr lang="zh-CN" altLang="zh-CN" dirty="0" smtClean="0"/>
              <a:t>值过大时（例如三维字符串数组每</a:t>
            </a:r>
            <a:r>
              <a:rPr lang="en-US" altLang="zh-CN" dirty="0" smtClean="0"/>
              <a:t>100</a:t>
            </a:r>
            <a:r>
              <a:rPr lang="zh-CN" altLang="en-US" dirty="0" smtClean="0"/>
              <a:t>*</a:t>
            </a:r>
            <a:r>
              <a:rPr lang="en-US" altLang="zh-CN" dirty="0" smtClean="0"/>
              <a:t>100</a:t>
            </a:r>
            <a:r>
              <a:rPr lang="zh-CN" altLang="en-US" dirty="0" smtClean="0"/>
              <a:t>*</a:t>
            </a:r>
            <a:r>
              <a:rPr lang="en-US" altLang="zh-CN" dirty="0" smtClean="0"/>
              <a:t>100</a:t>
            </a:r>
            <a:r>
              <a:rPr lang="zh-CN" altLang="en-US" dirty="0" smtClean="0"/>
              <a:t>，每</a:t>
            </a:r>
            <a:r>
              <a:rPr lang="zh-CN" altLang="zh-CN" dirty="0" smtClean="0"/>
              <a:t>个元素均为</a:t>
            </a:r>
            <a:r>
              <a:rPr lang="en-US" altLang="zh-CN" dirty="0" smtClean="0"/>
              <a:t>1MB</a:t>
            </a:r>
            <a:r>
              <a:rPr lang="zh-CN" altLang="zh-CN" dirty="0" smtClean="0"/>
              <a:t>大小的字符串），会导致内存耗尽。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45978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dirty="0" smtClean="0"/>
              <a:t>对于</a:t>
            </a:r>
            <a:r>
              <a:rPr lang="zh-CN" altLang="en-US" dirty="0" smtClean="0"/>
              <a:t>设计过程</a:t>
            </a:r>
            <a:r>
              <a:rPr lang="zh-CN" altLang="zh-CN" dirty="0" smtClean="0"/>
              <a:t>主文件，</a:t>
            </a:r>
            <a:r>
              <a:rPr lang="zh-CN" altLang="en-US" dirty="0" smtClean="0"/>
              <a:t>如果</a:t>
            </a:r>
            <a:r>
              <a:rPr lang="zh-CN" altLang="zh-CN" dirty="0" smtClean="0"/>
              <a:t>其大小为</a:t>
            </a:r>
            <a:r>
              <a:rPr lang="en-US" altLang="zh-CN" dirty="0" smtClean="0"/>
              <a:t>【</a:t>
            </a:r>
            <a:r>
              <a:rPr lang="zh-CN" altLang="en-US" dirty="0" smtClean="0"/>
              <a:t>文件实体</a:t>
            </a:r>
            <a:r>
              <a:rPr lang="en-US" altLang="zh-CN" dirty="0" smtClean="0"/>
              <a:t>】=734KB</a:t>
            </a:r>
            <a:r>
              <a:rPr lang="zh-CN" altLang="zh-CN" dirty="0" smtClean="0"/>
              <a:t>，执行时转化为对象保存到服务端，大小约为</a:t>
            </a:r>
            <a:r>
              <a:rPr lang="en-US" altLang="zh-CN" dirty="0" smtClean="0"/>
              <a:t>6.9MB</a:t>
            </a:r>
            <a:r>
              <a:rPr lang="zh-CN" altLang="zh-CN" dirty="0" smtClean="0"/>
              <a:t>。该内存对象仅在模型启动时加载至服务器，模型完成后自动销毁。经过反复测试，大约可以得出以下公式：</a:t>
            </a:r>
          </a:p>
          <a:p>
            <a:r>
              <a:rPr lang="zh-CN" altLang="en-US" b="1" dirty="0" smtClean="0"/>
              <a:t>模型</a:t>
            </a:r>
            <a:r>
              <a:rPr lang="zh-CN" altLang="zh-CN" b="1" dirty="0" smtClean="0"/>
              <a:t>内存对象大小</a:t>
            </a:r>
            <a:r>
              <a:rPr lang="en-US" altLang="zh-CN" b="1" dirty="0" smtClean="0"/>
              <a:t> =</a:t>
            </a:r>
            <a:r>
              <a:rPr lang="en-US" altLang="zh-CN" dirty="0" smtClean="0"/>
              <a:t> 【</a:t>
            </a:r>
            <a:r>
              <a:rPr lang="zh-CN" altLang="en-US" dirty="0" smtClean="0"/>
              <a:t>文件实体大小</a:t>
            </a:r>
            <a:r>
              <a:rPr lang="en-US" altLang="zh-CN" dirty="0" smtClean="0"/>
              <a:t>】</a:t>
            </a:r>
            <a:r>
              <a:rPr lang="en-US" altLang="zh-CN" b="1" dirty="0" smtClean="0"/>
              <a:t> X 10 </a:t>
            </a:r>
            <a:endParaRPr lang="zh-CN" altLang="zh-CN" dirty="0" smtClean="0"/>
          </a:p>
          <a:p>
            <a:r>
              <a:rPr lang="zh-CN" altLang="zh-CN" dirty="0" smtClean="0"/>
              <a:t>理论上</a:t>
            </a:r>
            <a:r>
              <a:rPr lang="zh-CN" altLang="en-US" dirty="0" smtClean="0"/>
              <a:t>如果模型持续加载，并发运行，都处在未完成状态，</a:t>
            </a:r>
            <a:r>
              <a:rPr lang="zh-CN" altLang="zh-CN" dirty="0" smtClean="0"/>
              <a:t>当参数和</a:t>
            </a:r>
            <a:r>
              <a:rPr lang="zh-CN" altLang="en-US" dirty="0" smtClean="0"/>
              <a:t>数</a:t>
            </a:r>
            <a:r>
              <a:rPr lang="zh-CN" altLang="zh-CN" dirty="0" smtClean="0"/>
              <a:t>值过大时（例如三维字符串数组每</a:t>
            </a:r>
            <a:r>
              <a:rPr lang="en-US" altLang="zh-CN" dirty="0" smtClean="0"/>
              <a:t>100</a:t>
            </a:r>
            <a:r>
              <a:rPr lang="zh-CN" altLang="en-US" dirty="0" smtClean="0"/>
              <a:t>*</a:t>
            </a:r>
            <a:r>
              <a:rPr lang="en-US" altLang="zh-CN" dirty="0" smtClean="0"/>
              <a:t>100</a:t>
            </a:r>
            <a:r>
              <a:rPr lang="zh-CN" altLang="en-US" dirty="0" smtClean="0"/>
              <a:t>*</a:t>
            </a:r>
            <a:r>
              <a:rPr lang="en-US" altLang="zh-CN" dirty="0" smtClean="0"/>
              <a:t>100</a:t>
            </a:r>
            <a:r>
              <a:rPr lang="zh-CN" altLang="en-US" dirty="0" smtClean="0"/>
              <a:t>，每</a:t>
            </a:r>
            <a:r>
              <a:rPr lang="zh-CN" altLang="zh-CN" dirty="0" smtClean="0"/>
              <a:t>个元素均为</a:t>
            </a:r>
            <a:r>
              <a:rPr lang="en-US" altLang="zh-CN" dirty="0" smtClean="0"/>
              <a:t>1MB</a:t>
            </a:r>
            <a:r>
              <a:rPr lang="zh-CN" altLang="zh-CN" dirty="0" smtClean="0"/>
              <a:t>大小的字符串），会导致内存耗尽。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373395-7C75-4280-B027-0FD5A7D3963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标题幻灯片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7"/>
          <p:cNvGrpSpPr>
            <a:grpSpLocks/>
          </p:cNvGrpSpPr>
          <p:nvPr userDrawn="1"/>
        </p:nvGrpSpPr>
        <p:grpSpPr bwMode="auto">
          <a:xfrm>
            <a:off x="3132138" y="2349500"/>
            <a:ext cx="6011862" cy="1079500"/>
            <a:chOff x="1973" y="1480"/>
            <a:chExt cx="3787" cy="680"/>
          </a:xfrm>
        </p:grpSpPr>
        <p:sp>
          <p:nvSpPr>
            <p:cNvPr id="5" name="AutoShape 23"/>
            <p:cNvSpPr>
              <a:spLocks noChangeArrowheads="1"/>
            </p:cNvSpPr>
            <p:nvPr userDrawn="1"/>
          </p:nvSpPr>
          <p:spPr bwMode="auto">
            <a:xfrm>
              <a:off x="1973" y="1480"/>
              <a:ext cx="3787" cy="680"/>
            </a:xfrm>
            <a:custGeom>
              <a:avLst/>
              <a:gdLst>
                <a:gd name="G0" fmla="+- 1757 0 0"/>
                <a:gd name="G1" fmla="+- 21600 0 1757"/>
                <a:gd name="G2" fmla="*/ 1757 1 2"/>
                <a:gd name="G3" fmla="+- 21600 0 G2"/>
                <a:gd name="G4" fmla="+/ 1757 21600 2"/>
                <a:gd name="G5" fmla="+/ G1 0 2"/>
                <a:gd name="G6" fmla="*/ 21600 21600 1757"/>
                <a:gd name="G7" fmla="*/ G6 1 2"/>
                <a:gd name="G8" fmla="+- 21600 0 G7"/>
                <a:gd name="G9" fmla="*/ 21600 1 2"/>
                <a:gd name="G10" fmla="+- 1757 0 G9"/>
                <a:gd name="G11" fmla="?: G10 G8 0"/>
                <a:gd name="G12" fmla="?: G10 G7 21600"/>
                <a:gd name="T0" fmla="*/ 20721 w 21600"/>
                <a:gd name="T1" fmla="*/ 10800 h 21600"/>
                <a:gd name="T2" fmla="*/ 10800 w 21600"/>
                <a:gd name="T3" fmla="*/ 21600 h 21600"/>
                <a:gd name="T4" fmla="*/ 879 w 21600"/>
                <a:gd name="T5" fmla="*/ 10800 h 21600"/>
                <a:gd name="T6" fmla="*/ 10800 w 21600"/>
                <a:gd name="T7" fmla="*/ 0 h 21600"/>
                <a:gd name="T8" fmla="*/ 2679 w 21600"/>
                <a:gd name="T9" fmla="*/ 2679 h 21600"/>
                <a:gd name="T10" fmla="*/ 18921 w 21600"/>
                <a:gd name="T11" fmla="*/ 18921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T8" t="T9" r="T10" b="T11"/>
              <a:pathLst>
                <a:path w="21600" h="21600">
                  <a:moveTo>
                    <a:pt x="0" y="0"/>
                  </a:moveTo>
                  <a:lnTo>
                    <a:pt x="1757" y="21600"/>
                  </a:lnTo>
                  <a:lnTo>
                    <a:pt x="19843" y="21600"/>
                  </a:lnTo>
                  <a:lnTo>
                    <a:pt x="21600" y="0"/>
                  </a:lnTo>
                  <a:close/>
                </a:path>
              </a:pathLst>
            </a:custGeom>
            <a:gradFill rotWithShape="1">
              <a:gsLst>
                <a:gs pos="0">
                  <a:srgbClr val="FFFF66">
                    <a:alpha val="89999"/>
                  </a:srgbClr>
                </a:gs>
                <a:gs pos="100000">
                  <a:srgbClr val="F6D300">
                    <a:alpha val="0"/>
                  </a:srgbClr>
                </a:gs>
              </a:gsLst>
              <a:lin ang="2700000" scaled="1"/>
            </a:gradFill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" name="AutoShape 36"/>
            <p:cNvSpPr>
              <a:spLocks noChangeArrowheads="1"/>
            </p:cNvSpPr>
            <p:nvPr userDrawn="1"/>
          </p:nvSpPr>
          <p:spPr bwMode="auto">
            <a:xfrm flipH="1">
              <a:off x="5452" y="1480"/>
              <a:ext cx="308" cy="680"/>
            </a:xfrm>
            <a:prstGeom prst="rtTriangle">
              <a:avLst/>
            </a:prstGeom>
            <a:gradFill rotWithShape="1">
              <a:gsLst>
                <a:gs pos="0">
                  <a:srgbClr val="FFFF66">
                    <a:alpha val="39000"/>
                  </a:srgbClr>
                </a:gs>
                <a:gs pos="100000">
                  <a:srgbClr val="FFFF66">
                    <a:alpha val="0"/>
                  </a:srgbClr>
                </a:gs>
              </a:gsLst>
              <a:lin ang="5400000" scaled="1"/>
            </a:gradFill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7" name="Picture 14" descr="log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67634" y="188913"/>
            <a:ext cx="1203325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 Box 15"/>
          <p:cNvSpPr txBox="1">
            <a:spLocks noChangeArrowheads="1"/>
          </p:cNvSpPr>
          <p:nvPr/>
        </p:nvSpPr>
        <p:spPr bwMode="auto">
          <a:xfrm>
            <a:off x="0" y="6610358"/>
            <a:ext cx="9144000" cy="2461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1341" tIns="45675" rIns="91341" bIns="45675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CN" sz="1000" dirty="0">
                <a:solidFill>
                  <a:prstClr val="black"/>
                </a:solidFill>
                <a:ea typeface="宋体" charset="-122"/>
              </a:rPr>
              <a:t>A </a:t>
            </a:r>
            <a:r>
              <a:rPr lang="en-US" altLang="zh-CN" sz="1000" dirty="0" err="1">
                <a:solidFill>
                  <a:prstClr val="black"/>
                </a:solidFill>
                <a:ea typeface="宋体" charset="-122"/>
              </a:rPr>
              <a:t>Pera</a:t>
            </a:r>
            <a:r>
              <a:rPr lang="en-US" altLang="zh-CN" sz="1000" dirty="0">
                <a:solidFill>
                  <a:prstClr val="black"/>
                </a:solidFill>
                <a:ea typeface="宋体" charset="-122"/>
              </a:rPr>
              <a:t> Global Company © 2009 PERA China</a:t>
            </a:r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491880" y="1958984"/>
            <a:ext cx="5832648" cy="1470025"/>
          </a:xfrm>
        </p:spPr>
        <p:txBody>
          <a:bodyPr/>
          <a:lstStyle>
            <a:lvl1pPr>
              <a:defRPr sz="3600">
                <a:latin typeface="汉仪大黑简" pitchFamily="49" charset="-122"/>
                <a:ea typeface="汉仪大黑简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565526" y="2997200"/>
            <a:ext cx="5256213" cy="477838"/>
          </a:xfrm>
        </p:spPr>
        <p:txBody>
          <a:bodyPr/>
          <a:lstStyle>
            <a:lvl1pPr marL="0" indent="0">
              <a:buFont typeface="Wingdings" pitchFamily="2" charset="2"/>
              <a:buNone/>
              <a:defRPr sz="1500"/>
            </a:lvl1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9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05147C-424F-4858-A9D3-DA23614D94EE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41894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AF09E3-7436-4C20-B787-4EFA7A0D0922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5143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97663" y="-17463"/>
            <a:ext cx="2195512" cy="614362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7951" y="-17463"/>
            <a:ext cx="6437313" cy="614362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58B36B-78A8-4934-A196-A7D4EB99A0C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44874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950" y="-17461"/>
            <a:ext cx="6707188" cy="85090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250834" y="981075"/>
            <a:ext cx="4244975" cy="51450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9" y="981075"/>
            <a:ext cx="4244975" cy="24955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9" y="3629025"/>
            <a:ext cx="4244975" cy="24971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658493-C426-4350-A8DA-69BCCDF6D1E4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948238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41" tIns="45675" rIns="91341" bIns="45675" numCol="1" rtlCol="0" anchor="ctr" anchorCtr="0" compatLnSpc="1">
            <a:prstTxWarp prst="textNoShape">
              <a:avLst/>
            </a:prstTxWarp>
          </a:bodyPr>
          <a:lstStyle/>
          <a:p>
            <a:pPr defTabSz="913410" fontAlgn="base">
              <a:spcBef>
                <a:spcPct val="0"/>
              </a:spcBef>
              <a:spcAft>
                <a:spcPct val="0"/>
              </a:spcAft>
            </a:pPr>
            <a:endParaRPr lang="zh-CN" altLang="en-US" dirty="0" smtClean="0">
              <a:solidFill>
                <a:prstClr val="black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5576" y="260657"/>
            <a:ext cx="6059562" cy="850901"/>
          </a:xfrm>
          <a:effectLst>
            <a:outerShdw blurRad="114300" dist="38100" dir="5400000" algn="t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sz="2400">
                <a:latin typeface="汉仪大黑简" pitchFamily="49" charset="-122"/>
                <a:ea typeface="汉仪大黑简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84" y="1340776"/>
            <a:ext cx="7776865" cy="4785395"/>
          </a:xfrm>
        </p:spPr>
        <p:txBody>
          <a:bodyPr/>
          <a:lstStyle>
            <a:lvl1pPr>
              <a:defRPr sz="2000">
                <a:latin typeface="微软雅黑" pitchFamily="34" charset="-122"/>
                <a:ea typeface="微软雅黑" pitchFamily="34" charset="-122"/>
              </a:defRPr>
            </a:lvl1pPr>
            <a:lvl2pPr>
              <a:defRPr sz="2000">
                <a:latin typeface="微软雅黑" pitchFamily="34" charset="-122"/>
                <a:ea typeface="微软雅黑" pitchFamily="34" charset="-122"/>
              </a:defRPr>
            </a:lvl2pPr>
            <a:lvl3pPr>
              <a:defRPr sz="1800">
                <a:latin typeface="微软雅黑" pitchFamily="34" charset="-122"/>
                <a:ea typeface="微软雅黑" pitchFamily="34" charset="-122"/>
              </a:defRPr>
            </a:lvl3pPr>
            <a:lvl4pPr>
              <a:defRPr sz="1800">
                <a:latin typeface="微软雅黑" pitchFamily="34" charset="-122"/>
                <a:ea typeface="微软雅黑" pitchFamily="34" charset="-122"/>
              </a:defRPr>
            </a:lvl4pPr>
            <a:lvl5pPr>
              <a:defRPr sz="1800"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BEE3B4-E8BB-4F12-AFF0-D58B53277A8F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pic>
        <p:nvPicPr>
          <p:cNvPr id="9" name="Picture 14" descr="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45148" y="332656"/>
            <a:ext cx="1203325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28738795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41" tIns="45675" rIns="91341" bIns="45675" numCol="1" rtlCol="0" anchor="ctr" anchorCtr="0" compatLnSpc="1">
            <a:prstTxWarp prst="textNoShape">
              <a:avLst/>
            </a:prstTxWarp>
          </a:bodyPr>
          <a:lstStyle/>
          <a:p>
            <a:pPr defTabSz="913410" fontAlgn="base">
              <a:spcBef>
                <a:spcPct val="0"/>
              </a:spcBef>
              <a:spcAft>
                <a:spcPct val="0"/>
              </a:spcAft>
            </a:pPr>
            <a:endParaRPr lang="zh-CN" altLang="en-US" dirty="0" smtClean="0">
              <a:solidFill>
                <a:prstClr val="black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15616" y="2636921"/>
            <a:ext cx="7340352" cy="786011"/>
          </a:xfrm>
          <a:effectLst>
            <a:outerShdw blurRad="762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ctr">
              <a:defRPr sz="4000" b="0" cap="all">
                <a:latin typeface="汉仪大黑简" pitchFamily="49" charset="-122"/>
                <a:ea typeface="汉仪大黑简" pitchFamily="49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3645024"/>
            <a:ext cx="7772400" cy="761876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705" indent="0">
              <a:buNone/>
              <a:defRPr sz="1800"/>
            </a:lvl2pPr>
            <a:lvl3pPr marL="913410" indent="0">
              <a:buNone/>
              <a:defRPr sz="1600"/>
            </a:lvl3pPr>
            <a:lvl4pPr marL="1370116" indent="0">
              <a:buNone/>
              <a:defRPr sz="1400"/>
            </a:lvl4pPr>
            <a:lvl5pPr marL="1826821" indent="0">
              <a:buNone/>
              <a:defRPr sz="1400"/>
            </a:lvl5pPr>
            <a:lvl6pPr marL="2283531" indent="0">
              <a:buNone/>
              <a:defRPr sz="1400"/>
            </a:lvl6pPr>
            <a:lvl7pPr marL="2740239" indent="0">
              <a:buNone/>
              <a:defRPr sz="1400"/>
            </a:lvl7pPr>
            <a:lvl8pPr marL="3196944" indent="0">
              <a:buNone/>
              <a:defRPr sz="1400"/>
            </a:lvl8pPr>
            <a:lvl9pPr marL="3653652" indent="0">
              <a:buNone/>
              <a:defRPr sz="14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2E9495-ACD6-4D49-868E-C34D4F69D44C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pic>
        <p:nvPicPr>
          <p:cNvPr id="10" name="Picture 14" descr="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45148" y="332656"/>
            <a:ext cx="1203325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70255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>
                <a:lumMod val="9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41" tIns="45675" rIns="91341" bIns="45675" numCol="1" rtlCol="0" anchor="ctr" anchorCtr="0" compatLnSpc="1">
            <a:prstTxWarp prst="textNoShape">
              <a:avLst/>
            </a:prstTxWarp>
          </a:bodyPr>
          <a:lstStyle/>
          <a:p>
            <a:pPr defTabSz="913410" fontAlgn="base">
              <a:spcBef>
                <a:spcPct val="0"/>
              </a:spcBef>
              <a:spcAft>
                <a:spcPct val="0"/>
              </a:spcAft>
            </a:pPr>
            <a:endParaRPr lang="zh-CN" altLang="en-US" dirty="0" smtClean="0">
              <a:solidFill>
                <a:prstClr val="black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568" y="345860"/>
            <a:ext cx="6131570" cy="850901"/>
          </a:xfrm>
          <a:noFill/>
          <a:ln w="9525">
            <a:noFill/>
            <a:miter lim="800000"/>
            <a:headEnd/>
            <a:tailEnd/>
          </a:ln>
          <a:effectLst>
            <a:outerShdw blurRad="1143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lang="zh-CN" altLang="en-US" sz="2400" dirty="0">
                <a:solidFill>
                  <a:schemeClr val="tx1"/>
                </a:solidFill>
                <a:latin typeface="汉仪大黑简" pitchFamily="49" charset="-122"/>
                <a:ea typeface="汉仪大黑简" pitchFamily="49" charset="-122"/>
                <a:cs typeface="+mj-cs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1" y="2132856"/>
            <a:ext cx="4028256" cy="399330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341" tIns="45675" rIns="91341" bIns="45675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lang="zh-CN" altLang="en-US" sz="180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lang="zh-CN" altLang="en-US" sz="160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2pPr>
            <a:lvl3pPr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lang="zh-CN" altLang="en-US" sz="140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3pPr>
            <a:lvl4pPr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lang="zh-CN" altLang="en-US" sz="120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4pPr>
            <a:lvl5pPr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lang="zh-CN" altLang="en-US" sz="1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89BE62-5DB8-48B3-807E-FB21E79B1A91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pic>
        <p:nvPicPr>
          <p:cNvPr id="9" name="Picture 14" descr="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45148" y="332656"/>
            <a:ext cx="1203325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3885112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05" indent="0">
              <a:buNone/>
              <a:defRPr sz="2000" b="1"/>
            </a:lvl2pPr>
            <a:lvl3pPr marL="913410" indent="0">
              <a:buNone/>
              <a:defRPr sz="1800" b="1"/>
            </a:lvl3pPr>
            <a:lvl4pPr marL="1370116" indent="0">
              <a:buNone/>
              <a:defRPr sz="1600" b="1"/>
            </a:lvl4pPr>
            <a:lvl5pPr marL="1826821" indent="0">
              <a:buNone/>
              <a:defRPr sz="1600" b="1"/>
            </a:lvl5pPr>
            <a:lvl6pPr marL="2283531" indent="0">
              <a:buNone/>
              <a:defRPr sz="1600" b="1"/>
            </a:lvl6pPr>
            <a:lvl7pPr marL="2740239" indent="0">
              <a:buNone/>
              <a:defRPr sz="1600" b="1"/>
            </a:lvl7pPr>
            <a:lvl8pPr marL="3196944" indent="0">
              <a:buNone/>
              <a:defRPr sz="1600" b="1"/>
            </a:lvl8pPr>
            <a:lvl9pPr marL="3653652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4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05" indent="0">
              <a:buNone/>
              <a:defRPr sz="2000" b="1"/>
            </a:lvl2pPr>
            <a:lvl3pPr marL="913410" indent="0">
              <a:buNone/>
              <a:defRPr sz="1800" b="1"/>
            </a:lvl3pPr>
            <a:lvl4pPr marL="1370116" indent="0">
              <a:buNone/>
              <a:defRPr sz="1600" b="1"/>
            </a:lvl4pPr>
            <a:lvl5pPr marL="1826821" indent="0">
              <a:buNone/>
              <a:defRPr sz="1600" b="1"/>
            </a:lvl5pPr>
            <a:lvl6pPr marL="2283531" indent="0">
              <a:buNone/>
              <a:defRPr sz="1600" b="1"/>
            </a:lvl6pPr>
            <a:lvl7pPr marL="2740239" indent="0">
              <a:buNone/>
              <a:defRPr sz="1600" b="1"/>
            </a:lvl7pPr>
            <a:lvl8pPr marL="3196944" indent="0">
              <a:buNone/>
              <a:defRPr sz="1600" b="1"/>
            </a:lvl8pPr>
            <a:lvl9pPr marL="3653652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4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6C5400-DCE1-4003-A716-240106ED634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5235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A5EDD-0283-43D7-A05B-B335093793DE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748395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3B8763-9BA2-45E7-A9E0-BDBF061EA84E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28029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705" indent="0">
              <a:buNone/>
              <a:defRPr sz="1200"/>
            </a:lvl2pPr>
            <a:lvl3pPr marL="913410" indent="0">
              <a:buNone/>
              <a:defRPr sz="1000"/>
            </a:lvl3pPr>
            <a:lvl4pPr marL="1370116" indent="0">
              <a:buNone/>
              <a:defRPr sz="900"/>
            </a:lvl4pPr>
            <a:lvl5pPr marL="1826821" indent="0">
              <a:buNone/>
              <a:defRPr sz="900"/>
            </a:lvl5pPr>
            <a:lvl6pPr marL="2283531" indent="0">
              <a:buNone/>
              <a:defRPr sz="900"/>
            </a:lvl6pPr>
            <a:lvl7pPr marL="2740239" indent="0">
              <a:buNone/>
              <a:defRPr sz="900"/>
            </a:lvl7pPr>
            <a:lvl8pPr marL="3196944" indent="0">
              <a:buNone/>
              <a:defRPr sz="900"/>
            </a:lvl8pPr>
            <a:lvl9pPr marL="3653652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588063-D3D3-483F-83A0-7292B99B541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01640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705" indent="0">
              <a:buNone/>
              <a:defRPr sz="2800"/>
            </a:lvl2pPr>
            <a:lvl3pPr marL="913410" indent="0">
              <a:buNone/>
              <a:defRPr sz="2400"/>
            </a:lvl3pPr>
            <a:lvl4pPr marL="1370116" indent="0">
              <a:buNone/>
              <a:defRPr sz="2000"/>
            </a:lvl4pPr>
            <a:lvl5pPr marL="1826821" indent="0">
              <a:buNone/>
              <a:defRPr sz="2000"/>
            </a:lvl5pPr>
            <a:lvl6pPr marL="2283531" indent="0">
              <a:buNone/>
              <a:defRPr sz="2000"/>
            </a:lvl6pPr>
            <a:lvl7pPr marL="2740239" indent="0">
              <a:buNone/>
              <a:defRPr sz="2000"/>
            </a:lvl7pPr>
            <a:lvl8pPr marL="3196944" indent="0">
              <a:buNone/>
              <a:defRPr sz="2000"/>
            </a:lvl8pPr>
            <a:lvl9pPr marL="3653652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705" indent="0">
              <a:buNone/>
              <a:defRPr sz="1200"/>
            </a:lvl2pPr>
            <a:lvl3pPr marL="913410" indent="0">
              <a:buNone/>
              <a:defRPr sz="1000"/>
            </a:lvl3pPr>
            <a:lvl4pPr marL="1370116" indent="0">
              <a:buNone/>
              <a:defRPr sz="900"/>
            </a:lvl4pPr>
            <a:lvl5pPr marL="1826821" indent="0">
              <a:buNone/>
              <a:defRPr sz="900"/>
            </a:lvl5pPr>
            <a:lvl6pPr marL="2283531" indent="0">
              <a:buNone/>
              <a:defRPr sz="900"/>
            </a:lvl6pPr>
            <a:lvl7pPr marL="2740239" indent="0">
              <a:buNone/>
              <a:defRPr sz="900"/>
            </a:lvl7pPr>
            <a:lvl8pPr marL="3196944" indent="0">
              <a:buNone/>
              <a:defRPr sz="900"/>
            </a:lvl8pPr>
            <a:lvl9pPr marL="3653652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9A3B1D-F6BB-41FF-B298-F3CED7B7E20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2367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 cstate="print"/>
          <a:srcRect/>
          <a:stretch>
            <a:fillRect b="-288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0" y="693738"/>
            <a:ext cx="9144000" cy="5903912"/>
          </a:xfrm>
          <a:prstGeom prst="rect">
            <a:avLst/>
          </a:prstGeom>
          <a:gradFill rotWithShape="1">
            <a:gsLst>
              <a:gs pos="0">
                <a:schemeClr val="bg1">
                  <a:alpha val="83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341" tIns="45675" rIns="91341" bIns="45675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-17461"/>
            <a:ext cx="6563618" cy="8509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981075"/>
            <a:ext cx="8642350" cy="5145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41" tIns="45675" rIns="91341" bIns="456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385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41" tIns="45675" rIns="91341" bIns="45675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宋体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41" tIns="45675" rIns="91341" bIns="45675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宋体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59575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41" tIns="45675" rIns="91341" bIns="45675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宋体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E2792DC-2CBC-460D-A4C7-46FC9C97B3B5}" type="slidenum">
              <a:rPr lang="en-US" altLang="zh-CN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pic>
        <p:nvPicPr>
          <p:cNvPr id="1032" name="Picture 7" descr="logo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667634" y="188913"/>
            <a:ext cx="1203325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0" y="674688"/>
            <a:ext cx="9144000" cy="17462"/>
          </a:xfrm>
          <a:prstGeom prst="rect">
            <a:avLst/>
          </a:prstGeom>
          <a:solidFill>
            <a:srgbClr val="FFDB01"/>
          </a:solidFill>
          <a:ln w="9525">
            <a:noFill/>
            <a:miter lim="800000"/>
            <a:headEnd/>
            <a:tailEnd/>
          </a:ln>
          <a:effectLst/>
        </p:spPr>
        <p:txBody>
          <a:bodyPr wrap="none" lIns="91341" tIns="45675" rIns="91341" bIns="45675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37" name="Text Box 13"/>
          <p:cNvSpPr txBox="1">
            <a:spLocks noChangeArrowheads="1"/>
          </p:cNvSpPr>
          <p:nvPr/>
        </p:nvSpPr>
        <p:spPr bwMode="auto">
          <a:xfrm>
            <a:off x="0" y="6610358"/>
            <a:ext cx="9144000" cy="246130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lIns="91341" tIns="45675" rIns="91341" bIns="45675">
            <a:spAutoFit/>
          </a:bodyPr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CN" sz="1000" dirty="0">
                <a:solidFill>
                  <a:prstClr val="black"/>
                </a:solidFill>
                <a:ea typeface="宋体" charset="-122"/>
              </a:rPr>
              <a:t>A </a:t>
            </a:r>
            <a:r>
              <a:rPr lang="en-US" altLang="zh-CN" sz="1000" dirty="0" err="1">
                <a:solidFill>
                  <a:prstClr val="black"/>
                </a:solidFill>
                <a:ea typeface="宋体" charset="-122"/>
              </a:rPr>
              <a:t>Pera</a:t>
            </a:r>
            <a:r>
              <a:rPr lang="en-US" altLang="zh-CN" sz="1000" dirty="0">
                <a:solidFill>
                  <a:prstClr val="black"/>
                </a:solidFill>
                <a:ea typeface="宋体" charset="-122"/>
              </a:rPr>
              <a:t> Global Company © 2009 PERA China</a:t>
            </a:r>
          </a:p>
        </p:txBody>
      </p:sp>
    </p:spTree>
    <p:extLst>
      <p:ext uri="{BB962C8B-B14F-4D97-AF65-F5344CB8AC3E}">
        <p14:creationId xmlns="" xmlns:p14="http://schemas.microsoft.com/office/powerpoint/2010/main" val="1764511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" grpId="0"/>
    </p:bld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5pPr>
      <a:lvl6pPr marL="456705"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6pPr>
      <a:lvl7pPr marL="913410"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7pPr>
      <a:lvl8pPr marL="1370116"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8pPr>
      <a:lvl9pPr marL="1826821" algn="l" rtl="0" eaLnBrk="1" fontAlgn="base" hangingPunct="1">
        <a:spcBef>
          <a:spcPct val="0"/>
        </a:spcBef>
        <a:spcAft>
          <a:spcPct val="0"/>
        </a:spcAft>
        <a:defRPr sz="2500">
          <a:solidFill>
            <a:schemeClr val="tx1"/>
          </a:solidFill>
          <a:latin typeface="Arial" charset="0"/>
          <a:ea typeface="黑体" pitchFamily="2" charset="-122"/>
        </a:defRPr>
      </a:lvl9pPr>
    </p:titleStyle>
    <p:bodyStyle>
      <a:lvl1pPr marL="342531" indent="-342531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Wingdings" pitchFamily="2" charset="2"/>
        <a:buChar char="n"/>
        <a:defRPr sz="2300">
          <a:solidFill>
            <a:schemeClr val="tx1"/>
          </a:solidFill>
          <a:latin typeface="+mn-lt"/>
          <a:ea typeface="+mn-ea"/>
          <a:cs typeface="+mn-cs"/>
        </a:defRPr>
      </a:lvl1pPr>
      <a:lvl2pPr marL="742149" indent="-285436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  <a:ea typeface="+mn-ea"/>
        </a:defRPr>
      </a:lvl2pPr>
      <a:lvl3pPr marL="1141767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598472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▪"/>
        <a:defRPr sz="1900">
          <a:solidFill>
            <a:schemeClr val="tx1"/>
          </a:solidFill>
          <a:latin typeface="+mn-lt"/>
          <a:ea typeface="+mn-ea"/>
        </a:defRPr>
      </a:lvl4pPr>
      <a:lvl5pPr marL="2055178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2511884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968591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3425299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882006" indent="-228353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Font typeface="Arial" charset="0"/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705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410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116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6821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531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239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6944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3652" algn="l" defTabSz="9134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2555776" y="1958984"/>
            <a:ext cx="6624736" cy="1470025"/>
          </a:xfrm>
        </p:spPr>
        <p:txBody>
          <a:bodyPr/>
          <a:lstStyle/>
          <a:p>
            <a:r>
              <a:rPr lang="en-US" altLang="zh-CN" b="1" dirty="0" smtClean="0"/>
              <a:t>PERA13.1</a:t>
            </a:r>
            <a:r>
              <a:rPr lang="zh-CN" altLang="en-US" b="1" dirty="0" smtClean="0"/>
              <a:t>综合设计物理部署架构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CN" dirty="0" smtClean="0"/>
              <a:t>                     </a:t>
            </a:r>
          </a:p>
          <a:p>
            <a:pPr>
              <a:buNone/>
            </a:pPr>
            <a:endParaRPr lang="en-US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20688"/>
            <a:ext cx="7776865" cy="4785395"/>
          </a:xfrm>
        </p:spPr>
        <p:txBody>
          <a:bodyPr/>
          <a:lstStyle/>
          <a:p>
            <a:r>
              <a:rPr lang="zh-CN" altLang="en-US" dirty="0" smtClean="0"/>
              <a:t>综合设计高并发情况下的推荐系统配置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综合设计系统高并发配置</a:t>
            </a:r>
            <a:endParaRPr lang="zh-CN" altLang="en-US" sz="3200" kern="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13955385"/>
              </p:ext>
            </p:extLst>
          </p:nvPr>
        </p:nvGraphicFramePr>
        <p:xfrm>
          <a:off x="755576" y="1412776"/>
          <a:ext cx="7488832" cy="49457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24706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35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WEB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CACHE SERVICE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1720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应用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en-US" altLang="zh-CN" sz="12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配置组件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数据管理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、权限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32G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数据库服务器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32G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文件服务器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1T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远程服务器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1-2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远程组件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b="1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缓存、消息服务器</a:t>
                      </a:r>
                      <a:endParaRPr lang="en-US" altLang="zh-CN" sz="1200" b="1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b="1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缓存服务、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16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545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计算节点（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4-8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—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可选配）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(32bit)&amp;</a:t>
                      </a: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err="1" smtClean="0">
                          <a:effectLst/>
                        </a:rPr>
                        <a:t>RedHat</a:t>
                      </a:r>
                      <a:r>
                        <a:rPr lang="en-US" altLang="zh-CN" sz="1200" kern="100" dirty="0" smtClean="0">
                          <a:effectLst/>
                        </a:rPr>
                        <a:t> Enterprise Linux5.8 (32bit)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76064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综合设计客户端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综合设计客户端</a:t>
                      </a:r>
                      <a:endParaRPr lang="zh-CN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 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00" dirty="0" smtClean="0">
                          <a:effectLst/>
                        </a:rPr>
                        <a:t>或</a:t>
                      </a: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90192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20688"/>
            <a:ext cx="8280929" cy="5505483"/>
          </a:xfrm>
        </p:spPr>
        <p:txBody>
          <a:bodyPr/>
          <a:lstStyle/>
          <a:p>
            <a:r>
              <a:rPr lang="zh-CN" altLang="en-US" dirty="0" smtClean="0"/>
              <a:t>综合设计集群部署架构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1F9C7-C6CB-43F1-9A23-3FB59D56F689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7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 smtClean="0"/>
              <a:t>综合设计系统集群部署架构</a:t>
            </a:r>
            <a:endParaRPr lang="zh-CN" altLang="en-US" sz="3200" kern="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51554" name="Object 2"/>
          <p:cNvGraphicFramePr>
            <a:graphicFrameLocks noChangeAspect="1"/>
          </p:cNvGraphicFramePr>
          <p:nvPr/>
        </p:nvGraphicFramePr>
        <p:xfrm>
          <a:off x="1219200" y="1257300"/>
          <a:ext cx="6223000" cy="5067300"/>
        </p:xfrm>
        <a:graphic>
          <a:graphicData uri="http://schemas.openxmlformats.org/presentationml/2006/ole">
            <p:oleObj spid="_x0000_s151554" name="Visio" r:id="rId4" imgW="11360948" imgH="9247115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9050675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20688"/>
            <a:ext cx="7776865" cy="4785395"/>
          </a:xfrm>
        </p:spPr>
        <p:txBody>
          <a:bodyPr/>
          <a:lstStyle/>
          <a:p>
            <a:r>
              <a:rPr lang="zh-CN" altLang="en-US" dirty="0" smtClean="0"/>
              <a:t>综合设计集群</a:t>
            </a:r>
            <a:r>
              <a:rPr lang="zh-CN" altLang="en-US" dirty="0"/>
              <a:t>情况</a:t>
            </a:r>
            <a:r>
              <a:rPr lang="zh-CN" altLang="en-US" dirty="0" smtClean="0"/>
              <a:t>下的推荐系统配置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综合设计系统集群配置</a:t>
            </a:r>
            <a:endParaRPr lang="zh-CN" altLang="en-US" sz="3200" kern="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13955385"/>
              </p:ext>
            </p:extLst>
          </p:nvPr>
        </p:nvGraphicFramePr>
        <p:xfrm>
          <a:off x="755576" y="1412776"/>
          <a:ext cx="7488832" cy="48771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24706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350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WEB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CACHE SERVICE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0554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应用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en-US" altLang="zh-CN" sz="12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32G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数据库服务器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32G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文件服务器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4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远程服务器</a:t>
                      </a:r>
                      <a:endParaRPr lang="en-US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1-3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远程组件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6874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b="1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缓存、消息服务器</a:t>
                      </a:r>
                      <a:endParaRPr lang="en-US" altLang="zh-CN" sz="1200" b="1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（</a:t>
                      </a:r>
                      <a:r>
                        <a:rPr lang="en-US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1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b="1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缓存服务、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16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545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计算节点（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4-12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(32bit)&amp;</a:t>
                      </a: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err="1" smtClean="0">
                          <a:effectLst/>
                        </a:rPr>
                        <a:t>RedHat</a:t>
                      </a:r>
                      <a:r>
                        <a:rPr lang="en-US" altLang="zh-CN" sz="1200" kern="100" dirty="0" smtClean="0">
                          <a:effectLst/>
                        </a:rPr>
                        <a:t> Enterprise Linux5.8 (32bit)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76064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综合设计客户端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综合设计客户端</a:t>
                      </a:r>
                      <a:endParaRPr lang="zh-CN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 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00" dirty="0" smtClean="0">
                          <a:effectLst/>
                        </a:rPr>
                        <a:t>或</a:t>
                      </a: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90192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764704"/>
            <a:ext cx="7776865" cy="5217451"/>
          </a:xfrm>
        </p:spPr>
        <p:txBody>
          <a:bodyPr/>
          <a:lstStyle/>
          <a:p>
            <a:r>
              <a:rPr lang="zh-CN" altLang="en-US" dirty="0" smtClean="0"/>
              <a:t>综合设计最小部署</a:t>
            </a:r>
            <a:r>
              <a:rPr lang="zh-CN" altLang="en-US" dirty="0"/>
              <a:t>架构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636181639"/>
              </p:ext>
            </p:extLst>
          </p:nvPr>
        </p:nvGraphicFramePr>
        <p:xfrm>
          <a:off x="1409700" y="1552575"/>
          <a:ext cx="6219825" cy="5067300"/>
        </p:xfrm>
        <a:graphic>
          <a:graphicData uri="http://schemas.openxmlformats.org/presentationml/2006/ole">
            <p:oleObj spid="_x0000_s130128" name="Visio" r:id="rId4" imgW="11360948" imgH="9247115" progId="Visio.Drawing.11">
              <p:embed/>
            </p:oleObj>
          </a:graphicData>
        </a:graphic>
      </p:graphicFrame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 smtClean="0"/>
              <a:t>综合设计系统最小部署架构</a:t>
            </a:r>
            <a:endParaRPr lang="zh-CN" altLang="en-US" sz="3200" kern="0" dirty="0"/>
          </a:p>
        </p:txBody>
      </p:sp>
    </p:spTree>
    <p:extLst>
      <p:ext uri="{BB962C8B-B14F-4D97-AF65-F5344CB8AC3E}">
        <p14:creationId xmlns="" xmlns:p14="http://schemas.microsoft.com/office/powerpoint/2010/main" val="92355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764704"/>
            <a:ext cx="7776865" cy="4929411"/>
          </a:xfrm>
        </p:spPr>
        <p:txBody>
          <a:bodyPr/>
          <a:lstStyle/>
          <a:p>
            <a:r>
              <a:rPr lang="zh-CN" altLang="en-US" dirty="0" smtClean="0"/>
              <a:t>综合设计系统最小配置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综合设计系统配置</a:t>
            </a:r>
            <a:endParaRPr lang="zh-CN" altLang="en-US" sz="3200" kern="0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929333139"/>
              </p:ext>
            </p:extLst>
          </p:nvPr>
        </p:nvGraphicFramePr>
        <p:xfrm>
          <a:off x="755576" y="1478432"/>
          <a:ext cx="7488832" cy="49542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6881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部署机器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04687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应用组件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配置组件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权限组件、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缓存组件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消息组件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远程组件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数据管理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、数据库服务、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服务</a:t>
                      </a: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 smtClean="0">
                          <a:effectLst/>
                        </a:rPr>
                        <a:t>CPU</a:t>
                      </a:r>
                      <a:r>
                        <a:rPr lang="zh-CN" sz="1600" kern="100" dirty="0" smtClean="0">
                          <a:effectLst/>
                        </a:rPr>
                        <a:t>：</a:t>
                      </a:r>
                      <a:r>
                        <a:rPr lang="en-US" altLang="zh-CN" sz="1600" kern="100" dirty="0" smtClean="0">
                          <a:effectLst/>
                        </a:rPr>
                        <a:t> 4</a:t>
                      </a:r>
                      <a:r>
                        <a:rPr lang="zh-CN" sz="1600" kern="100" dirty="0" smtClean="0">
                          <a:effectLst/>
                        </a:rPr>
                        <a:t>核</a:t>
                      </a:r>
                      <a:endParaRPr lang="zh-CN" sz="16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内存</a:t>
                      </a:r>
                      <a:r>
                        <a:rPr lang="zh-CN" sz="1600" kern="100" dirty="0" smtClean="0">
                          <a:effectLst/>
                        </a:rPr>
                        <a:t>：</a:t>
                      </a:r>
                      <a:r>
                        <a:rPr lang="en-US" altLang="zh-CN" sz="1600" kern="100" dirty="0" smtClean="0">
                          <a:effectLst/>
                        </a:rPr>
                        <a:t>24</a:t>
                      </a:r>
                      <a:r>
                        <a:rPr lang="en-US" sz="1600" kern="100" dirty="0" smtClean="0">
                          <a:effectLst/>
                        </a:rPr>
                        <a:t>G</a:t>
                      </a:r>
                      <a:endParaRPr lang="zh-CN" sz="16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硬盘</a:t>
                      </a:r>
                      <a:r>
                        <a:rPr lang="zh-CN" sz="1600" kern="100" dirty="0" smtClean="0">
                          <a:effectLst/>
                        </a:rPr>
                        <a:t>：</a:t>
                      </a:r>
                      <a:r>
                        <a:rPr lang="en-US" altLang="zh-CN" sz="1600" kern="100" dirty="0" smtClean="0">
                          <a:effectLst/>
                        </a:rPr>
                        <a:t>500G</a:t>
                      </a:r>
                      <a:endParaRPr lang="zh-CN" sz="16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 Server 2008 (64bit)</a:t>
                      </a:r>
                      <a:endParaRPr lang="zh-CN" sz="16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518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客户端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综合设计客户单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600" kern="100" dirty="0" smtClean="0">
                          <a:effectLst/>
                        </a:rPr>
                        <a:t>CPU</a:t>
                      </a:r>
                      <a:r>
                        <a:rPr lang="zh-CN" altLang="zh-CN" sz="1600" kern="100" dirty="0" smtClean="0">
                          <a:effectLst/>
                        </a:rPr>
                        <a:t>：</a:t>
                      </a:r>
                      <a:r>
                        <a:rPr lang="en-US" altLang="zh-CN" sz="1600" kern="100" dirty="0" smtClean="0">
                          <a:effectLst/>
                        </a:rPr>
                        <a:t> 2</a:t>
                      </a:r>
                      <a:r>
                        <a:rPr lang="zh-CN" altLang="zh-CN" sz="16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6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600" kern="100" dirty="0" smtClean="0">
                          <a:effectLst/>
                        </a:rPr>
                        <a:t>4G</a:t>
                      </a:r>
                      <a:endParaRPr lang="zh-CN" altLang="zh-CN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6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600" kern="100" dirty="0" smtClean="0">
                          <a:effectLst/>
                        </a:rPr>
                        <a:t>100G</a:t>
                      </a:r>
                      <a:endParaRPr lang="zh-CN" altLang="zh-CN" sz="16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6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endParaRPr lang="en-US" altLang="zh-CN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6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或</a:t>
                      </a:r>
                      <a:endParaRPr lang="en-US" altLang="zh-CN" sz="16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6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6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6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307753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20688"/>
            <a:ext cx="8280929" cy="5505483"/>
          </a:xfrm>
        </p:spPr>
        <p:txBody>
          <a:bodyPr/>
          <a:lstStyle/>
          <a:p>
            <a:r>
              <a:rPr lang="zh-CN" altLang="en-US" dirty="0" smtClean="0"/>
              <a:t>综合设计推荐部署架构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1F9C7-C6CB-43F1-9A23-3FB59D56F689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7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 smtClean="0"/>
              <a:t>综合设计系统推荐部署架构</a:t>
            </a:r>
            <a:endParaRPr lang="zh-CN" altLang="en-US" sz="3200" kern="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64918704"/>
              </p:ext>
            </p:extLst>
          </p:nvPr>
        </p:nvGraphicFramePr>
        <p:xfrm>
          <a:off x="1221382" y="1268760"/>
          <a:ext cx="6230938" cy="5072062"/>
        </p:xfrm>
        <a:graphic>
          <a:graphicData uri="http://schemas.openxmlformats.org/presentationml/2006/ole">
            <p:oleObj spid="_x0000_s160770" name="Visio" r:id="rId4" imgW="11360948" imgH="9247115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6102713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92696"/>
            <a:ext cx="7776865" cy="4785395"/>
          </a:xfrm>
        </p:spPr>
        <p:txBody>
          <a:bodyPr/>
          <a:lstStyle/>
          <a:p>
            <a:r>
              <a:rPr lang="en-US" altLang="zh-CN" dirty="0" smtClean="0"/>
              <a:t>50</a:t>
            </a:r>
            <a:r>
              <a:rPr lang="zh-CN" altLang="en-US" dirty="0"/>
              <a:t>在线</a:t>
            </a:r>
            <a:r>
              <a:rPr lang="zh-CN" altLang="en-US" dirty="0" smtClean="0"/>
              <a:t>用户情况下的推荐系统配置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综合设计推荐</a:t>
            </a:r>
            <a:r>
              <a:rPr lang="zh-CN" altLang="en-US" sz="3200" kern="0" dirty="0" smtClean="0"/>
              <a:t>系统配置</a:t>
            </a:r>
            <a:r>
              <a:rPr lang="en-US" altLang="zh-CN" sz="3200" kern="0" dirty="0" smtClean="0"/>
              <a:t>1</a:t>
            </a:r>
            <a:endParaRPr lang="zh-CN" altLang="en-US" sz="3200" kern="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633094194"/>
              </p:ext>
            </p:extLst>
          </p:nvPr>
        </p:nvGraphicFramePr>
        <p:xfrm>
          <a:off x="755576" y="1492129"/>
          <a:ext cx="7488832" cy="36846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28161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部署机器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488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应用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Jboss1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、缓存组件、远程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Jboss2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（权限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、数据管理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、配组件）、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消息组件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16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10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数据库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&amp;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文件服务器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数据库、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文件服务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16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2942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综合设计客户端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综合设计客端</a:t>
                      </a:r>
                      <a:endParaRPr lang="zh-CN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 </a:t>
                      </a:r>
                      <a:r>
                        <a:rPr lang="en-US" altLang="zh-CN" sz="1200" kern="100" dirty="0" smtClean="0">
                          <a:effectLst/>
                        </a:rPr>
                        <a:t>2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4G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00" dirty="0" smtClean="0">
                          <a:effectLst/>
                        </a:rPr>
                        <a:t>或</a:t>
                      </a:r>
                      <a:endParaRPr lang="en-US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48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计算节点（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—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可选配）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或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err="1" smtClean="0">
                          <a:effectLst/>
                        </a:rPr>
                        <a:t>RedHat</a:t>
                      </a:r>
                      <a:r>
                        <a:rPr lang="en-US" altLang="zh-CN" sz="1200" kern="100" dirty="0" smtClean="0">
                          <a:effectLst/>
                        </a:rPr>
                        <a:t> Enterprise Linux5.8 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0569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92696"/>
            <a:ext cx="7776865" cy="4785395"/>
          </a:xfrm>
        </p:spPr>
        <p:txBody>
          <a:bodyPr/>
          <a:lstStyle/>
          <a:p>
            <a:r>
              <a:rPr lang="en-US" altLang="zh-CN" dirty="0" smtClean="0"/>
              <a:t>200</a:t>
            </a:r>
            <a:r>
              <a:rPr lang="zh-CN" altLang="en-US" dirty="0"/>
              <a:t>在线</a:t>
            </a:r>
            <a:r>
              <a:rPr lang="zh-CN" altLang="en-US" dirty="0" smtClean="0"/>
              <a:t>用户情况下的推荐系统配置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综合设计推荐</a:t>
            </a:r>
            <a:r>
              <a:rPr lang="zh-CN" altLang="en-US" sz="3200" kern="0" dirty="0" smtClean="0"/>
              <a:t>系统配置</a:t>
            </a:r>
            <a:r>
              <a:rPr lang="en-US" altLang="zh-CN" sz="3200" kern="0" dirty="0" smtClean="0"/>
              <a:t>2</a:t>
            </a:r>
            <a:endParaRPr lang="zh-CN" altLang="en-US" sz="3200" kern="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633094194"/>
              </p:ext>
            </p:extLst>
          </p:nvPr>
        </p:nvGraphicFramePr>
        <p:xfrm>
          <a:off x="755576" y="1492129"/>
          <a:ext cx="7488832" cy="36846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28161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部署机器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488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应用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Jboss1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、缓存组件、远程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Jboss2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（权限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、数据管理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、配组件）、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消息组件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10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数据库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&amp;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文件服务器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数据库、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文件服务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8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2942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综合设计客户端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综合设计客端</a:t>
                      </a:r>
                      <a:endParaRPr lang="zh-CN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 </a:t>
                      </a:r>
                      <a:r>
                        <a:rPr lang="en-US" altLang="zh-CN" sz="1200" kern="100" dirty="0" smtClean="0">
                          <a:effectLst/>
                        </a:rPr>
                        <a:t>2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4G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00" dirty="0" smtClean="0">
                          <a:effectLst/>
                        </a:rPr>
                        <a:t>或</a:t>
                      </a:r>
                      <a:endParaRPr lang="en-US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483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计算节点（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—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可选配）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或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err="1" smtClean="0">
                          <a:effectLst/>
                        </a:rPr>
                        <a:t>RedHat</a:t>
                      </a:r>
                      <a:r>
                        <a:rPr lang="en-US" altLang="zh-CN" sz="1200" kern="100" dirty="0" smtClean="0">
                          <a:effectLst/>
                        </a:rPr>
                        <a:t> Enterprise Linux5.8 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0569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20688"/>
            <a:ext cx="8280929" cy="5505483"/>
          </a:xfrm>
        </p:spPr>
        <p:txBody>
          <a:bodyPr/>
          <a:lstStyle/>
          <a:p>
            <a:r>
              <a:rPr lang="zh-CN" altLang="en-US" dirty="0" smtClean="0"/>
              <a:t>综合设计推荐部署</a:t>
            </a:r>
            <a:r>
              <a:rPr lang="zh-CN" altLang="en-US" dirty="0" smtClean="0"/>
              <a:t>架构（删除）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1F9C7-C6CB-43F1-9A23-3FB59D56F689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7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 smtClean="0"/>
              <a:t>综合设计系统推荐部署</a:t>
            </a:r>
            <a:r>
              <a:rPr lang="zh-CN" altLang="en-US" sz="3200" dirty="0" smtClean="0"/>
              <a:t>架构（删除）</a:t>
            </a:r>
            <a:endParaRPr lang="zh-CN" altLang="en-US" sz="3200" kern="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="" xmlns:p14="http://schemas.microsoft.com/office/powerpoint/2010/main" val="864918704"/>
              </p:ext>
            </p:extLst>
          </p:nvPr>
        </p:nvGraphicFramePr>
        <p:xfrm>
          <a:off x="1221382" y="1268760"/>
          <a:ext cx="6230938" cy="5072062"/>
        </p:xfrm>
        <a:graphic>
          <a:graphicData uri="http://schemas.openxmlformats.org/presentationml/2006/ole">
            <p:oleObj spid="_x0000_s132130" name="Visio" r:id="rId4" imgW="11360948" imgH="9247115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36102713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692696"/>
            <a:ext cx="7776865" cy="4785395"/>
          </a:xfrm>
        </p:spPr>
        <p:txBody>
          <a:bodyPr/>
          <a:lstStyle/>
          <a:p>
            <a:r>
              <a:rPr lang="en-US" altLang="zh-CN" dirty="0" smtClean="0"/>
              <a:t>50</a:t>
            </a:r>
            <a:r>
              <a:rPr lang="zh-CN" altLang="en-US" dirty="0"/>
              <a:t>在线</a:t>
            </a:r>
            <a:r>
              <a:rPr lang="zh-CN" altLang="en-US" dirty="0" smtClean="0"/>
              <a:t>用户情况下的推荐</a:t>
            </a:r>
            <a:r>
              <a:rPr lang="zh-CN" altLang="en-US" dirty="0" smtClean="0"/>
              <a:t>系统配置（删除）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kern="0" dirty="0" smtClean="0"/>
              <a:t>综合设计推荐</a:t>
            </a:r>
            <a:r>
              <a:rPr lang="zh-CN" altLang="en-US" sz="3200" kern="0" dirty="0" smtClean="0"/>
              <a:t>系统配置（删除）</a:t>
            </a:r>
            <a:endParaRPr lang="zh-CN" altLang="en-US" sz="3200" kern="0" dirty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633094194"/>
              </p:ext>
            </p:extLst>
          </p:nvPr>
        </p:nvGraphicFramePr>
        <p:xfrm>
          <a:off x="755576" y="1492129"/>
          <a:ext cx="7488832" cy="460116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47216"/>
                <a:gridCol w="1596651"/>
                <a:gridCol w="1871933"/>
                <a:gridCol w="1873032"/>
              </a:tblGrid>
              <a:tr h="28161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部署机器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altLang="en-US" sz="18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配置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操作系统</a:t>
                      </a:r>
                      <a:endParaRPr lang="zh-CN" sz="18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104885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应用</a:t>
                      </a:r>
                      <a:r>
                        <a:rPr lang="zh-CN" altLang="en-US" sz="12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应用组件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数据管理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权限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消息组件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远程</a:t>
                      </a: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组件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410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数据库服务器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244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文件服务器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文件服务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244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缓存服务器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缓存服务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CPU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sz="1200" kern="100" dirty="0" smtClean="0">
                          <a:effectLst/>
                        </a:rPr>
                        <a:t>核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内存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32</a:t>
                      </a:r>
                      <a:r>
                        <a:rPr lang="en-US" sz="1200" kern="100" dirty="0" smtClean="0">
                          <a:effectLst/>
                        </a:rPr>
                        <a:t>G</a:t>
                      </a:r>
                      <a:endParaRPr lang="zh-CN" sz="12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硬盘</a:t>
                      </a:r>
                      <a:r>
                        <a:rPr 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RedHat</a:t>
                      </a:r>
                      <a:r>
                        <a:rPr lang="en-US" sz="1200" kern="100" dirty="0">
                          <a:effectLst/>
                        </a:rPr>
                        <a:t> Enterprise Linux5.8 (64bit)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6992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计算节点（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2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节点</a:t>
                      </a:r>
                      <a:r>
                        <a:rPr lang="en-US" altLang="zh-CN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—</a:t>
                      </a: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可选配）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计算服务</a:t>
                      </a:r>
                      <a:endParaRPr lang="zh-CN" sz="12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8G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或</a:t>
                      </a:r>
                      <a:endParaRPr lang="en-US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kern="100" dirty="0" err="1" smtClean="0">
                          <a:effectLst/>
                        </a:rPr>
                        <a:t>RedHat</a:t>
                      </a:r>
                      <a:r>
                        <a:rPr lang="en-US" altLang="zh-CN" sz="1200" kern="100" dirty="0" smtClean="0">
                          <a:effectLst/>
                        </a:rPr>
                        <a:t> Enterprise Linux5.8 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84483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altLang="en-US" sz="1200" kern="100" dirty="0" smtClean="0">
                          <a:effectLst/>
                          <a:latin typeface="Calibri"/>
                          <a:ea typeface="宋体"/>
                          <a:cs typeface="Times New Roman"/>
                        </a:rPr>
                        <a:t>综合设计客户端</a:t>
                      </a:r>
                      <a:endParaRPr lang="zh-CN" sz="1200" kern="100" dirty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just" defTabSz="9134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综合设计客端</a:t>
                      </a:r>
                      <a:endParaRPr lang="zh-CN" altLang="zh-CN" sz="12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CPU</a:t>
                      </a:r>
                      <a:r>
                        <a:rPr lang="zh-CN" altLang="zh-CN" sz="1200" kern="100" dirty="0" smtClean="0">
                          <a:effectLst/>
                        </a:rPr>
                        <a:t>：</a:t>
                      </a:r>
                      <a:r>
                        <a:rPr lang="en-US" altLang="zh-CN" sz="1200" kern="100" dirty="0" smtClean="0">
                          <a:effectLst/>
                        </a:rPr>
                        <a:t> 4</a:t>
                      </a:r>
                      <a:r>
                        <a:rPr lang="zh-CN" altLang="zh-CN" sz="1200" kern="100" dirty="0" smtClean="0">
                          <a:effectLst/>
                        </a:rPr>
                        <a:t>核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内存：</a:t>
                      </a:r>
                      <a:r>
                        <a:rPr lang="en-US" altLang="zh-CN" sz="1200" kern="100" dirty="0" smtClean="0">
                          <a:effectLst/>
                        </a:rPr>
                        <a:t>4G</a:t>
                      </a:r>
                      <a:endParaRPr lang="zh-CN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altLang="zh-CN" sz="1200" kern="100" dirty="0" smtClean="0">
                          <a:effectLst/>
                        </a:rPr>
                        <a:t>硬盘：</a:t>
                      </a:r>
                      <a:r>
                        <a:rPr lang="en-US" altLang="zh-CN" sz="1200" kern="100" dirty="0" smtClean="0">
                          <a:effectLst/>
                        </a:rPr>
                        <a:t>500G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Windows-Xp-Sp3 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r>
                        <a:rPr lang="zh-CN" altLang="en-US" sz="1200" kern="100" dirty="0" smtClean="0">
                          <a:effectLst/>
                        </a:rPr>
                        <a:t>或</a:t>
                      </a:r>
                      <a:endParaRPr lang="en-US" altLang="zh-CN" sz="1200" kern="100" dirty="0" smtClean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200" kern="100" dirty="0" smtClean="0">
                          <a:effectLst/>
                        </a:rPr>
                        <a:t>Windows-7</a:t>
                      </a:r>
                      <a:r>
                        <a:rPr lang="en-US" altLang="zh-CN" sz="12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(32bit)</a:t>
                      </a:r>
                      <a:endParaRPr lang="zh-CN" altLang="zh-CN" sz="1200" kern="100" dirty="0" smtClean="0">
                        <a:effectLst/>
                        <a:latin typeface="Calibri"/>
                        <a:ea typeface="宋体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05690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620688"/>
            <a:ext cx="8280929" cy="5505483"/>
          </a:xfrm>
        </p:spPr>
        <p:txBody>
          <a:bodyPr/>
          <a:lstStyle/>
          <a:p>
            <a:r>
              <a:rPr lang="zh-CN" altLang="en-US" dirty="0" smtClean="0"/>
              <a:t>综合设计高并发部署</a:t>
            </a:r>
            <a:r>
              <a:rPr lang="zh-CN" altLang="en-US" dirty="0" smtClean="0"/>
              <a:t>架构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1F9C7-C6CB-43F1-9A23-3FB59D56F689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7" name="标题 1"/>
          <p:cNvSpPr txBox="1">
            <a:spLocks/>
          </p:cNvSpPr>
          <p:nvPr/>
        </p:nvSpPr>
        <p:spPr bwMode="auto">
          <a:xfrm>
            <a:off x="0" y="-27384"/>
            <a:ext cx="7452320" cy="648072"/>
          </a:xfrm>
          <a:prstGeom prst="rect">
            <a:avLst/>
          </a:prstGeom>
          <a:ln w="952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miter lim="800000"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341" tIns="45675" rIns="91341" bIns="4567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chemeClr val="lt1"/>
                </a:solidFill>
                <a:latin typeface="汉仪大黑简" pitchFamily="49" charset="-122"/>
                <a:ea typeface="汉仪大黑简" pitchFamily="49" charset="-122"/>
                <a:cs typeface="+mn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6705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913410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370116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826821"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 smtClean="0"/>
              <a:t>综合设计系统高并发部署架构</a:t>
            </a:r>
            <a:endParaRPr lang="zh-CN" altLang="en-US" sz="3200" kern="0" dirty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54627" name="Object 3"/>
          <p:cNvGraphicFramePr>
            <a:graphicFrameLocks noChangeAspect="1"/>
          </p:cNvGraphicFramePr>
          <p:nvPr/>
        </p:nvGraphicFramePr>
        <p:xfrm>
          <a:off x="1219200" y="1257300"/>
          <a:ext cx="6223000" cy="5067300"/>
        </p:xfrm>
        <a:graphic>
          <a:graphicData uri="http://schemas.openxmlformats.org/presentationml/2006/ole">
            <p:oleObj spid="_x0000_s154627" name="Visio" r:id="rId4" imgW="11360948" imgH="9247115" progId="Visio.Drawing.11">
              <p:embed/>
            </p:oleObj>
          </a:graphicData>
        </a:graphic>
      </p:graphicFrame>
    </p:spTree>
    <p:extLst>
      <p:ext uri="{BB962C8B-B14F-4D97-AF65-F5344CB8AC3E}">
        <p14:creationId xmlns="" xmlns:p14="http://schemas.microsoft.com/office/powerpoint/2010/main" val="9050675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OGO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PT-perachina_2009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lnDef>
  </a:objectDefaults>
  <a:extraClrSchemeLst>
    <a:extraClrScheme>
      <a:clrScheme name="PPT-perachina_2009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perachina_2009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perachina_2009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perachina_2009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perachina_2009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PT-perachina_2009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PT-perachina_2009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7557</TotalTime>
  <Words>1261</Words>
  <Application>Microsoft Office PowerPoint</Application>
  <PresentationFormat>全屏显示(4:3)</PresentationFormat>
  <Paragraphs>306</Paragraphs>
  <Slides>12</Slides>
  <Notes>7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LOGO方案</vt:lpstr>
      <vt:lpstr>Visio</vt:lpstr>
      <vt:lpstr>Microsoft Office Visio 绘图</vt:lpstr>
      <vt:lpstr>PERA13.1综合设计物理部署架构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EE体系结构</dc:title>
  <dc:creator>于淼</dc:creator>
  <cp:lastModifiedBy>wei-feng</cp:lastModifiedBy>
  <cp:revision>1135</cp:revision>
  <dcterms:created xsi:type="dcterms:W3CDTF">2012-07-26T02:39:03Z</dcterms:created>
  <dcterms:modified xsi:type="dcterms:W3CDTF">2014-05-04T08:56:47Z</dcterms:modified>
</cp:coreProperties>
</file>

<file path=docProps/thumbnail.jpeg>
</file>